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5" r:id="rId1"/>
  </p:sldMasterIdLst>
  <p:notesMasterIdLst>
    <p:notesMasterId r:id="rId11"/>
  </p:notesMasterIdLst>
  <p:sldIdLst>
    <p:sldId id="256" r:id="rId2"/>
    <p:sldId id="257" r:id="rId3"/>
    <p:sldId id="258" r:id="rId4"/>
    <p:sldId id="259" r:id="rId5"/>
    <p:sldId id="260" r:id="rId6"/>
    <p:sldId id="261" r:id="rId7"/>
    <p:sldId id="262" r:id="rId8"/>
    <p:sldId id="264" r:id="rId9"/>
    <p:sldId id="263" r:id="rId10"/>
  </p:sldIdLst>
  <p:sldSz cx="9144000" cy="5143500" type="screen16x9"/>
  <p:notesSz cx="6858000" cy="9144000"/>
  <p:embeddedFontLst>
    <p:embeddedFont>
      <p:font typeface="Average" panose="020B0604020202020204" charset="0"/>
      <p:regular r:id="rId12"/>
    </p:embeddedFont>
    <p:embeddedFont>
      <p:font typeface="Century Gothic" panose="020B0502020202020204" pitchFamily="34" charset="0"/>
      <p:regular r:id="rId13"/>
      <p:bold r:id="rId14"/>
      <p:italic r:id="rId15"/>
      <p:boldItalic r:id="rId16"/>
    </p:embeddedFont>
    <p:embeddedFont>
      <p:font typeface="Fussion" pitchFamily="2" charset="0"/>
      <p:regular r:id="rId17"/>
    </p:embeddedFont>
    <p:embeddedFont>
      <p:font typeface="Vermin Vibes 1989" panose="00000400000000000000" pitchFamily="2" charset="0"/>
      <p:regular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138" y="2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806814515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806814515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806814515a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806814515a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68003e6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68003e6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976b3df1b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976b3df1b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806814515a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806814515a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806814515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806814515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976b3df1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976b3df1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457201"/>
            <a:ext cx="6507167" cy="24003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13259" y="2914650"/>
            <a:ext cx="6507167" cy="142875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1808784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549649"/>
            <a:ext cx="7429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4847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60" y="3974702"/>
            <a:ext cx="7429500" cy="37028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8373963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343149"/>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856058" y="3257550"/>
            <a:ext cx="7429500" cy="108585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97704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856058" y="3257550"/>
            <a:ext cx="7429500" cy="108585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8887263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481436"/>
            <a:ext cx="7429500" cy="110160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856058" y="3583036"/>
            <a:ext cx="7429501" cy="6453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7661560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56059" y="2914650"/>
            <a:ext cx="7429500" cy="666750"/>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56058" y="3581400"/>
            <a:ext cx="7429500" cy="762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517696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0573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56059" y="2628900"/>
            <a:ext cx="7429500" cy="62865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56058" y="3257550"/>
            <a:ext cx="7429500" cy="108585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2945300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457200"/>
            <a:ext cx="7429499" cy="14287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0549396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457200"/>
            <a:ext cx="1657886" cy="38862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9" y="457200"/>
            <a:ext cx="5657850" cy="38862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8405140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5662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558679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481436"/>
            <a:ext cx="6515100" cy="1101600"/>
          </a:xfrm>
        </p:spPr>
        <p:txBody>
          <a:bodyPr anchor="b"/>
          <a:lstStyle>
            <a:lvl1pPr algn="r">
              <a:defRPr sz="3000" b="0" cap="all"/>
            </a:lvl1pPr>
          </a:lstStyle>
          <a:p>
            <a:r>
              <a:rPr lang="en-US"/>
              <a:t>Click to edit Master title style</a:t>
            </a:r>
            <a:endParaRPr lang="en-US" dirty="0"/>
          </a:p>
        </p:txBody>
      </p:sp>
      <p:sp>
        <p:nvSpPr>
          <p:cNvPr id="3" name="Text Placeholder 2"/>
          <p:cNvSpPr>
            <a:spLocks noGrp="1"/>
          </p:cNvSpPr>
          <p:nvPr>
            <p:ph type="body" idx="1"/>
          </p:nvPr>
        </p:nvSpPr>
        <p:spPr>
          <a:xfrm>
            <a:off x="1313259" y="3583036"/>
            <a:ext cx="6515101" cy="6453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7690342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9" y="2000250"/>
            <a:ext cx="3657600"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7959" y="2000250"/>
            <a:ext cx="3657600"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653072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71961" y="1993900"/>
            <a:ext cx="3441698"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6059" y="2432447"/>
            <a:ext cx="3657600"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32350" y="2000250"/>
            <a:ext cx="34532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7959" y="2432447"/>
            <a:ext cx="3657601"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4958389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3108593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40118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2661841" cy="10287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827859" y="457201"/>
            <a:ext cx="4457701" cy="38862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6059" y="2228850"/>
            <a:ext cx="2661841" cy="13716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12388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4000501" cy="10287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75300" y="-13716"/>
            <a:ext cx="2457449" cy="517779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59" y="2228850"/>
            <a:ext cx="4000501" cy="13716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799409" y="4412457"/>
            <a:ext cx="685800" cy="273844"/>
          </a:xfrm>
        </p:spPr>
        <p:txBody>
          <a:bodyPr/>
          <a:lstStyle/>
          <a:p>
            <a:fld id="{B61BEF0D-F0BB-DE4B-95CE-6DB70DBA9567}" type="datetimeFigureOut">
              <a:rPr lang="en-US" smtClean="0"/>
              <a:pPr/>
              <a:t>11/8/2023</a:t>
            </a:fld>
            <a:endParaRPr lang="en-US" dirty="0"/>
          </a:p>
        </p:txBody>
      </p:sp>
      <p:sp>
        <p:nvSpPr>
          <p:cNvPr id="6" name="Footer Placeholder 5"/>
          <p:cNvSpPr>
            <a:spLocks noGrp="1"/>
          </p:cNvSpPr>
          <p:nvPr>
            <p:ph type="ftr" sz="quarter" idx="11"/>
          </p:nvPr>
        </p:nvSpPr>
        <p:spPr>
          <a:xfrm>
            <a:off x="856059" y="4412457"/>
            <a:ext cx="3829050" cy="273844"/>
          </a:xfrm>
        </p:spPr>
        <p:txBody>
          <a:bodyPr/>
          <a:lstStyle/>
          <a:p>
            <a:endParaRPr lang="en-US" dirty="0"/>
          </a:p>
        </p:txBody>
      </p:sp>
      <p:sp>
        <p:nvSpPr>
          <p:cNvPr id="7" name="Slide Number Placeholder 6"/>
          <p:cNvSpPr>
            <a:spLocks noGrp="1"/>
          </p:cNvSpPr>
          <p:nvPr>
            <p:ph type="sldNum" sz="quarter" idx="12"/>
          </p:nvPr>
        </p:nvSpPr>
        <p:spPr>
          <a:xfrm>
            <a:off x="8056960" y="4412457"/>
            <a:ext cx="2419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576549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457200"/>
            <a:ext cx="7429499" cy="14287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6060" y="2000250"/>
            <a:ext cx="7429499" cy="234315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28209" y="4412457"/>
            <a:ext cx="1200150"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3"/>
          </p:nvPr>
        </p:nvSpPr>
        <p:spPr>
          <a:xfrm>
            <a:off x="856059" y="4412457"/>
            <a:ext cx="5657850" cy="273844"/>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885510" y="4412457"/>
            <a:ext cx="413375"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17251288"/>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Lst>
  <p:hf sldNum="0" hdr="0" ftr="0" dt="0"/>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Shape 58"/>
        <p:cNvGrpSpPr/>
        <p:nvPr/>
      </p:nvGrpSpPr>
      <p:grpSpPr>
        <a:xfrm>
          <a:off x="0" y="0"/>
          <a:ext cx="0" cy="0"/>
          <a:chOff x="0" y="0"/>
          <a:chExt cx="0" cy="0"/>
        </a:xfrm>
      </p:grpSpPr>
      <p:pic>
        <p:nvPicPr>
          <p:cNvPr id="1026" name="Picture 2">
            <a:extLst>
              <a:ext uri="{FF2B5EF4-FFF2-40B4-BE49-F238E27FC236}">
                <a16:creationId xmlns:a16="http://schemas.microsoft.com/office/drawing/2014/main" id="{5D915197-47FE-3ED5-5AC8-81FB0E05E4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28" name="Rounded Rectangle 9">
            <a:extLst>
              <a:ext uri="{FF2B5EF4-FFF2-40B4-BE49-F238E27FC236}">
                <a16:creationId xmlns:a16="http://schemas.microsoft.com/office/drawing/2014/main" id="{377641A3-0AD1-47C4-888F-5D557BC9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7666" y="1384884"/>
            <a:ext cx="6748668" cy="2373732"/>
          </a:xfrm>
          <a:prstGeom prst="roundRect">
            <a:avLst>
              <a:gd name="adj" fmla="val 4629"/>
            </a:avLst>
          </a:prstGeom>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9" name="Google Shape;59;p13"/>
          <p:cNvSpPr txBox="1">
            <a:spLocks noGrp="1"/>
          </p:cNvSpPr>
          <p:nvPr>
            <p:ph type="ctrTitle"/>
          </p:nvPr>
        </p:nvSpPr>
        <p:spPr>
          <a:xfrm>
            <a:off x="1313259" y="1505777"/>
            <a:ext cx="6507166" cy="1351723"/>
          </a:xfrm>
          <a:prstGeom prst="rect">
            <a:avLst/>
          </a:prstGeom>
        </p:spPr>
        <p:txBody>
          <a:bodyPr spcFirstLastPara="1" lIns="91425" tIns="91425" rIns="91425" bIns="91425" anchorCtr="0">
            <a:normAutofit/>
          </a:bodyPr>
          <a:lstStyle/>
          <a:p>
            <a:pPr marL="0" lvl="0" indent="0" rtl="0">
              <a:spcBef>
                <a:spcPts val="0"/>
              </a:spcBef>
              <a:spcAft>
                <a:spcPts val="0"/>
              </a:spcAft>
              <a:buNone/>
            </a:pPr>
            <a:r>
              <a:rPr lang="en-US" dirty="0">
                <a:solidFill>
                  <a:schemeClr val="bg2">
                    <a:lumMod val="60000"/>
                    <a:lumOff val="40000"/>
                  </a:schemeClr>
                </a:solidFill>
                <a:latin typeface="Vermin Vibes 1989" panose="00000400000000000000" pitchFamily="2" charset="0"/>
              </a:rPr>
              <a:t>Mecha Mayhem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9"/>
                                        </p:tgtEl>
                                        <p:attrNameLst>
                                          <p:attrName>style.visibility</p:attrName>
                                        </p:attrNameLst>
                                      </p:cBhvr>
                                      <p:to>
                                        <p:strVal val="visible"/>
                                      </p:to>
                                    </p:set>
                                    <p:animEffect transition="in" filter="fade">
                                      <p:cBhvr>
                                        <p:cTn id="7" dur="4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730634" y="535781"/>
            <a:ext cx="2499716" cy="3807619"/>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3000" dirty="0">
                <a:solidFill>
                  <a:schemeClr val="bg2">
                    <a:lumMod val="60000"/>
                    <a:lumOff val="40000"/>
                  </a:schemeClr>
                </a:solidFill>
                <a:latin typeface="Vermin Vibes 1989" panose="00000400000000000000" pitchFamily="2" charset="0"/>
              </a:rPr>
              <a:t>Elevator Pitch</a:t>
            </a:r>
          </a:p>
        </p:txBody>
      </p:sp>
      <p:sp>
        <p:nvSpPr>
          <p:cNvPr id="71" name="Rectangle 70">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5017" y="0"/>
            <a:ext cx="5668982" cy="51435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4904" y="2396848"/>
            <a:ext cx="5143500" cy="34980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 name="Straight Connector 74">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1752" y="0"/>
            <a:ext cx="0" cy="51435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66" name="Google Shape;66;p14"/>
          <p:cNvSpPr txBox="1">
            <a:spLocks noGrp="1"/>
          </p:cNvSpPr>
          <p:nvPr>
            <p:ph type="body" idx="1"/>
          </p:nvPr>
        </p:nvSpPr>
        <p:spPr>
          <a:xfrm>
            <a:off x="3729784" y="535781"/>
            <a:ext cx="4690313" cy="3807619"/>
          </a:xfrm>
          <a:prstGeom prst="rect">
            <a:avLst/>
          </a:prstGeom>
        </p:spPr>
        <p:txBody>
          <a:bodyPr spcFirstLastPara="1" vert="horz" lIns="91440" tIns="45720" rIns="91440" bIns="45720" rtlCol="0" anchor="ctr" anchorCtr="0">
            <a:normAutofit/>
          </a:bodyPr>
          <a:lstStyle/>
          <a:p>
            <a:pPr marL="0" lvl="0" indent="0" defTabSz="457200">
              <a:spcBef>
                <a:spcPct val="20000"/>
              </a:spcBef>
              <a:spcAft>
                <a:spcPts val="600"/>
              </a:spcAft>
              <a:buSzPct val="100000"/>
              <a:buFont typeface="Arial"/>
              <a:buChar char="•"/>
            </a:pPr>
            <a:r>
              <a:rPr lang="en-US" dirty="0">
                <a:solidFill>
                  <a:schemeClr val="tx1"/>
                </a:solidFill>
                <a:latin typeface="Fussion" pitchFamily="2" charset="0"/>
                <a:sym typeface="Times New Roman"/>
              </a:rPr>
              <a:t>Suit up in Mecha Mayhem within this 2D bullet hell roguelike game in the future. Control your mech to navigate your way through enemies' patterns, analyze them, defeat them, and upgrade your mech to survive and fight.</a:t>
            </a:r>
            <a:endParaRPr lang="en-US" dirty="0">
              <a:solidFill>
                <a:schemeClr val="tx1"/>
              </a:solidFill>
              <a:latin typeface="Fussion"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730634" y="535781"/>
            <a:ext cx="2499716" cy="3807619"/>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3000" dirty="0">
                <a:solidFill>
                  <a:schemeClr val="bg2">
                    <a:lumMod val="60000"/>
                    <a:lumOff val="40000"/>
                  </a:schemeClr>
                </a:solidFill>
                <a:latin typeface="Vermin Vibes 1989" panose="00000400000000000000" pitchFamily="2" charset="0"/>
              </a:rPr>
              <a:t>Gameplay</a:t>
            </a:r>
          </a:p>
        </p:txBody>
      </p:sp>
      <p:sp>
        <p:nvSpPr>
          <p:cNvPr id="77" name="Rectangle 76">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5017" y="0"/>
            <a:ext cx="5668982" cy="51435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4904" y="2396848"/>
            <a:ext cx="5143500" cy="34980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 name="Straight Connector 80">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1752" y="0"/>
            <a:ext cx="0" cy="51435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72" name="Google Shape;72;p15"/>
          <p:cNvSpPr txBox="1">
            <a:spLocks noGrp="1"/>
          </p:cNvSpPr>
          <p:nvPr>
            <p:ph type="body" idx="1"/>
          </p:nvPr>
        </p:nvSpPr>
        <p:spPr>
          <a:xfrm>
            <a:off x="3729784" y="535781"/>
            <a:ext cx="4690313" cy="3807619"/>
          </a:xfrm>
          <a:prstGeom prst="rect">
            <a:avLst/>
          </a:prstGeom>
        </p:spPr>
        <p:txBody>
          <a:bodyPr spcFirstLastPara="1" vert="horz" lIns="91440" tIns="45720" rIns="91440" bIns="45720" rtlCol="0" anchor="ctr" anchorCtr="0">
            <a:normAutofit/>
          </a:bodyPr>
          <a:lstStyle/>
          <a:p>
            <a:pPr marL="457200" lvl="0" indent="-342900" defTabSz="457200">
              <a:spcBef>
                <a:spcPct val="20000"/>
              </a:spcBef>
              <a:spcAft>
                <a:spcPts val="600"/>
              </a:spcAft>
              <a:buSzPct val="100000"/>
              <a:buFont typeface="Arial"/>
              <a:buChar char="•"/>
            </a:pPr>
            <a:r>
              <a:rPr lang="en-US" dirty="0">
                <a:solidFill>
                  <a:schemeClr val="tx1"/>
                </a:solidFill>
                <a:latin typeface="Fussion" pitchFamily="2" charset="0"/>
              </a:rPr>
              <a:t>Move around in a Top-Down Perspective Map</a:t>
            </a:r>
          </a:p>
          <a:p>
            <a:pPr marL="457200" lvl="0" indent="-342900" defTabSz="457200">
              <a:spcBef>
                <a:spcPct val="20000"/>
              </a:spcBef>
              <a:spcAft>
                <a:spcPts val="600"/>
              </a:spcAft>
              <a:buSzPct val="100000"/>
              <a:buFont typeface="Arial"/>
              <a:buChar char="•"/>
            </a:pPr>
            <a:r>
              <a:rPr lang="en-US" dirty="0">
                <a:solidFill>
                  <a:schemeClr val="tx1"/>
                </a:solidFill>
                <a:latin typeface="Fussion" pitchFamily="2" charset="0"/>
              </a:rPr>
              <a:t>Pick Up Weapons dropped by Enemies to Fight Back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bg2">
                    <a:lumMod val="60000"/>
                    <a:lumOff val="40000"/>
                  </a:schemeClr>
                </a:solidFill>
                <a:latin typeface="Vermin Vibes 1989" panose="00000400000000000000" pitchFamily="2" charset="0"/>
              </a:rPr>
              <a:t>Gameplay Loop</a:t>
            </a:r>
            <a:endParaRPr dirty="0">
              <a:solidFill>
                <a:schemeClr val="bg2">
                  <a:lumMod val="60000"/>
                  <a:lumOff val="40000"/>
                </a:schemeClr>
              </a:solidFill>
              <a:latin typeface="Vermin Vibes 1989" panose="00000400000000000000" pitchFamily="2" charset="0"/>
            </a:endParaRPr>
          </a:p>
        </p:txBody>
      </p:sp>
      <p:sp>
        <p:nvSpPr>
          <p:cNvPr id="78" name="Google Shape;78;p16"/>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sp>
        <p:nvSpPr>
          <p:cNvPr id="79" name="Google Shape;79;p16"/>
          <p:cNvSpPr/>
          <p:nvPr/>
        </p:nvSpPr>
        <p:spPr>
          <a:xfrm>
            <a:off x="2404000" y="1593400"/>
            <a:ext cx="1251000" cy="74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latin typeface="Average"/>
                <a:ea typeface="Average"/>
                <a:cs typeface="Average"/>
                <a:sym typeface="Average"/>
              </a:rPr>
              <a:t>Fight monsters</a:t>
            </a:r>
            <a:endParaRPr dirty="0">
              <a:solidFill>
                <a:schemeClr val="bg1"/>
              </a:solidFill>
              <a:latin typeface="Average"/>
              <a:ea typeface="Average"/>
              <a:cs typeface="Average"/>
              <a:sym typeface="Average"/>
            </a:endParaRPr>
          </a:p>
        </p:txBody>
      </p:sp>
      <p:sp>
        <p:nvSpPr>
          <p:cNvPr id="80" name="Google Shape;80;p16"/>
          <p:cNvSpPr/>
          <p:nvPr/>
        </p:nvSpPr>
        <p:spPr>
          <a:xfrm>
            <a:off x="3857050" y="1876450"/>
            <a:ext cx="698700" cy="181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81" name="Google Shape;81;p16"/>
          <p:cNvSpPr/>
          <p:nvPr/>
        </p:nvSpPr>
        <p:spPr>
          <a:xfrm>
            <a:off x="4757800" y="1593400"/>
            <a:ext cx="1251000" cy="81487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latin typeface="Average"/>
                <a:ea typeface="Average"/>
                <a:cs typeface="Average"/>
                <a:sym typeface="Average"/>
              </a:rPr>
              <a:t>Pick up / Upgrade weapons</a:t>
            </a:r>
            <a:endParaRPr dirty="0">
              <a:solidFill>
                <a:schemeClr val="bg1"/>
              </a:solidFill>
              <a:latin typeface="Average"/>
              <a:ea typeface="Average"/>
              <a:cs typeface="Average"/>
              <a:sym typeface="Average"/>
            </a:endParaRPr>
          </a:p>
        </p:txBody>
      </p:sp>
      <p:sp>
        <p:nvSpPr>
          <p:cNvPr id="82" name="Google Shape;82;p16"/>
          <p:cNvSpPr/>
          <p:nvPr/>
        </p:nvSpPr>
        <p:spPr>
          <a:xfrm>
            <a:off x="3580900" y="3171400"/>
            <a:ext cx="1251000" cy="74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latin typeface="Average"/>
                <a:ea typeface="Average"/>
                <a:cs typeface="Average"/>
                <a:sym typeface="Average"/>
              </a:rPr>
              <a:t>Progress Levels</a:t>
            </a:r>
            <a:endParaRPr dirty="0">
              <a:solidFill>
                <a:schemeClr val="bg1"/>
              </a:solidFill>
              <a:latin typeface="Average"/>
              <a:ea typeface="Average"/>
              <a:cs typeface="Average"/>
              <a:sym typeface="Average"/>
            </a:endParaRPr>
          </a:p>
        </p:txBody>
      </p:sp>
      <p:sp>
        <p:nvSpPr>
          <p:cNvPr id="83" name="Google Shape;83;p16"/>
          <p:cNvSpPr/>
          <p:nvPr/>
        </p:nvSpPr>
        <p:spPr>
          <a:xfrm rot="-7200619">
            <a:off x="3096712" y="2665434"/>
            <a:ext cx="698782" cy="18184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84" name="Google Shape;84;p16"/>
          <p:cNvSpPr/>
          <p:nvPr/>
        </p:nvSpPr>
        <p:spPr>
          <a:xfrm rot="7198603">
            <a:off x="4661736" y="2665476"/>
            <a:ext cx="698892" cy="18184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90" name="Google Shape;90;p17"/>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1" name="Google Shape;91;p17"/>
          <p:cNvPicPr preferRelativeResize="0"/>
          <p:nvPr/>
        </p:nvPicPr>
        <p:blipFill>
          <a:blip r:embed="rId3">
            <a:alphaModFix/>
          </a:blip>
          <a:stretch>
            <a:fillRect/>
          </a:stretch>
        </p:blipFill>
        <p:spPr>
          <a:xfrm>
            <a:off x="0" y="0"/>
            <a:ext cx="9144000" cy="51511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Shape 95"/>
        <p:cNvGrpSpPr/>
        <p:nvPr/>
      </p:nvGrpSpPr>
      <p:grpSpPr>
        <a:xfrm>
          <a:off x="0" y="0"/>
          <a:ext cx="0" cy="0"/>
          <a:chOff x="0" y="0"/>
          <a:chExt cx="0" cy="0"/>
        </a:xfrm>
      </p:grpSpPr>
      <p:sp>
        <p:nvSpPr>
          <p:cNvPr id="108" name="Rectangle 107">
            <a:extLst>
              <a:ext uri="{FF2B5EF4-FFF2-40B4-BE49-F238E27FC236}">
                <a16:creationId xmlns:a16="http://schemas.microsoft.com/office/drawing/2014/main" id="{F00DA2F2-A105-4C8A-9115-73802E6FC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1B5CBDF-A2C6-4862-A096-2D7D9D287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flip="none" rotWithShape="1">
            <a:gsLst>
              <a:gs pos="10000">
                <a:schemeClr val="bg2">
                  <a:lumMod val="60000"/>
                  <a:lumOff val="40000"/>
                  <a:alpha val="20000"/>
                </a:schemeClr>
              </a:gs>
              <a:gs pos="70000">
                <a:schemeClr val="bg2">
                  <a:alpha val="10000"/>
                </a:schemeClr>
              </a:gs>
              <a:gs pos="0">
                <a:schemeClr val="bg2">
                  <a:lumMod val="40000"/>
                  <a:lumOff val="60000"/>
                  <a:alpha val="3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0" name="Freeform: Shape 109">
            <a:extLst>
              <a:ext uri="{FF2B5EF4-FFF2-40B4-BE49-F238E27FC236}">
                <a16:creationId xmlns:a16="http://schemas.microsoft.com/office/drawing/2014/main" id="{14C7473D-9E4B-4DB8-9EB0-359033F37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5154785" cy="5143501"/>
          </a:xfrm>
          <a:custGeom>
            <a:avLst/>
            <a:gdLst>
              <a:gd name="connsiteX0" fmla="*/ 6621081 w 6873046"/>
              <a:gd name="connsiteY0" fmla="*/ 6858002 h 6858002"/>
              <a:gd name="connsiteX1" fmla="*/ 4347889 w 6873046"/>
              <a:gd name="connsiteY1" fmla="*/ 6858002 h 6858002"/>
              <a:gd name="connsiteX2" fmla="*/ 2008047 w 6873046"/>
              <a:gd name="connsiteY2" fmla="*/ 6858002 h 6858002"/>
              <a:gd name="connsiteX3" fmla="*/ 784557 w 6873046"/>
              <a:gd name="connsiteY3" fmla="*/ 6858002 h 6858002"/>
              <a:gd name="connsiteX4" fmla="*/ 784557 w 6873046"/>
              <a:gd name="connsiteY4" fmla="*/ 6858000 h 6858002"/>
              <a:gd name="connsiteX5" fmla="*/ 0 w 6873046"/>
              <a:gd name="connsiteY5" fmla="*/ 6858000 h 6858002"/>
              <a:gd name="connsiteX6" fmla="*/ 0 w 6873046"/>
              <a:gd name="connsiteY6" fmla="*/ 0 h 6858002"/>
              <a:gd name="connsiteX7" fmla="*/ 784557 w 6873046"/>
              <a:gd name="connsiteY7" fmla="*/ 0 h 6858002"/>
              <a:gd name="connsiteX8" fmla="*/ 3070301 w 6873046"/>
              <a:gd name="connsiteY8" fmla="*/ 0 h 6858002"/>
              <a:gd name="connsiteX9" fmla="*/ 4347889 w 6873046"/>
              <a:gd name="connsiteY9" fmla="*/ 0 h 6858002"/>
              <a:gd name="connsiteX10" fmla="*/ 4347889 w 6873046"/>
              <a:gd name="connsiteY10" fmla="*/ 3 h 6858002"/>
              <a:gd name="connsiteX11" fmla="*/ 6626656 w 6873046"/>
              <a:gd name="connsiteY11" fmla="*/ 3 h 6858002"/>
              <a:gd name="connsiteX12" fmla="*/ 6626656 w 6873046"/>
              <a:gd name="connsiteY12" fmla="*/ 4 h 6858002"/>
              <a:gd name="connsiteX13" fmla="*/ 6619903 w 6873046"/>
              <a:gd name="connsiteY13" fmla="*/ 4 h 6858002"/>
              <a:gd name="connsiteX14" fmla="*/ 6625786 w 6873046"/>
              <a:gd name="connsiteY14" fmla="*/ 40466 h 6858002"/>
              <a:gd name="connsiteX15" fmla="*/ 6643100 w 6873046"/>
              <a:gd name="connsiteY15" fmla="*/ 159110 h 6858002"/>
              <a:gd name="connsiteX16" fmla="*/ 6655202 w 6873046"/>
              <a:gd name="connsiteY16" fmla="*/ 245521 h 6858002"/>
              <a:gd name="connsiteX17" fmla="*/ 6667977 w 6873046"/>
              <a:gd name="connsiteY17" fmla="*/ 348391 h 6858002"/>
              <a:gd name="connsiteX18" fmla="*/ 6683273 w 6873046"/>
              <a:gd name="connsiteY18" fmla="*/ 470463 h 6858002"/>
              <a:gd name="connsiteX19" fmla="*/ 6699410 w 6873046"/>
              <a:gd name="connsiteY19" fmla="*/ 605566 h 6858002"/>
              <a:gd name="connsiteX20" fmla="*/ 6716387 w 6873046"/>
              <a:gd name="connsiteY20" fmla="*/ 757813 h 6858002"/>
              <a:gd name="connsiteX21" fmla="*/ 6734372 w 6873046"/>
              <a:gd name="connsiteY21" fmla="*/ 923777 h 6858002"/>
              <a:gd name="connsiteX22" fmla="*/ 6752358 w 6873046"/>
              <a:gd name="connsiteY22" fmla="*/ 1104142 h 6858002"/>
              <a:gd name="connsiteX23" fmla="*/ 6770679 w 6873046"/>
              <a:gd name="connsiteY23" fmla="*/ 1296166 h 6858002"/>
              <a:gd name="connsiteX24" fmla="*/ 6787656 w 6873046"/>
              <a:gd name="connsiteY24" fmla="*/ 1503278 h 6858002"/>
              <a:gd name="connsiteX25" fmla="*/ 6803961 w 6873046"/>
              <a:gd name="connsiteY25" fmla="*/ 1719991 h 6858002"/>
              <a:gd name="connsiteX26" fmla="*/ 6818753 w 6873046"/>
              <a:gd name="connsiteY26" fmla="*/ 1949048 h 6858002"/>
              <a:gd name="connsiteX27" fmla="*/ 6832872 w 6873046"/>
              <a:gd name="connsiteY27" fmla="*/ 2187706 h 6858002"/>
              <a:gd name="connsiteX28" fmla="*/ 6846152 w 6873046"/>
              <a:gd name="connsiteY28" fmla="*/ 2436652 h 6858002"/>
              <a:gd name="connsiteX29" fmla="*/ 6850858 w 6873046"/>
              <a:gd name="connsiteY29" fmla="*/ 2564211 h 6858002"/>
              <a:gd name="connsiteX30" fmla="*/ 6856069 w 6873046"/>
              <a:gd name="connsiteY30" fmla="*/ 2694512 h 6858002"/>
              <a:gd name="connsiteX31" fmla="*/ 6860943 w 6873046"/>
              <a:gd name="connsiteY31" fmla="*/ 2826871 h 6858002"/>
              <a:gd name="connsiteX32" fmla="*/ 6864137 w 6873046"/>
              <a:gd name="connsiteY32" fmla="*/ 2959917 h 6858002"/>
              <a:gd name="connsiteX33" fmla="*/ 6866995 w 6873046"/>
              <a:gd name="connsiteY33" fmla="*/ 3095705 h 6858002"/>
              <a:gd name="connsiteX34" fmla="*/ 6870020 w 6873046"/>
              <a:gd name="connsiteY34" fmla="*/ 3232865 h 6858002"/>
              <a:gd name="connsiteX35" fmla="*/ 6872037 w 6873046"/>
              <a:gd name="connsiteY35" fmla="*/ 3372768 h 6858002"/>
              <a:gd name="connsiteX36" fmla="*/ 6872037 w 6873046"/>
              <a:gd name="connsiteY36" fmla="*/ 3514043 h 6858002"/>
              <a:gd name="connsiteX37" fmla="*/ 6873046 w 6873046"/>
              <a:gd name="connsiteY37" fmla="*/ 3656689 h 6858002"/>
              <a:gd name="connsiteX38" fmla="*/ 6872037 w 6873046"/>
              <a:gd name="connsiteY38" fmla="*/ 3800707 h 6858002"/>
              <a:gd name="connsiteX39" fmla="*/ 6870020 w 6873046"/>
              <a:gd name="connsiteY39" fmla="*/ 3946783 h 6858002"/>
              <a:gd name="connsiteX40" fmla="*/ 6868171 w 6873046"/>
              <a:gd name="connsiteY40" fmla="*/ 4092858 h 6858002"/>
              <a:gd name="connsiteX41" fmla="*/ 6864137 w 6873046"/>
              <a:gd name="connsiteY41" fmla="*/ 4240991 h 6858002"/>
              <a:gd name="connsiteX42" fmla="*/ 6859935 w 6873046"/>
              <a:gd name="connsiteY42" fmla="*/ 4390495 h 6858002"/>
              <a:gd name="connsiteX43" fmla="*/ 6855060 w 6873046"/>
              <a:gd name="connsiteY43" fmla="*/ 4540000 h 6858002"/>
              <a:gd name="connsiteX44" fmla="*/ 6848169 w 6873046"/>
              <a:gd name="connsiteY44" fmla="*/ 4690876 h 6858002"/>
              <a:gd name="connsiteX45" fmla="*/ 6839932 w 6873046"/>
              <a:gd name="connsiteY45" fmla="*/ 4843123 h 6858002"/>
              <a:gd name="connsiteX46" fmla="*/ 6832032 w 6873046"/>
              <a:gd name="connsiteY46" fmla="*/ 4996057 h 6858002"/>
              <a:gd name="connsiteX47" fmla="*/ 6821947 w 6873046"/>
              <a:gd name="connsiteY47" fmla="*/ 5148990 h 6858002"/>
              <a:gd name="connsiteX48" fmla="*/ 6809844 w 6873046"/>
              <a:gd name="connsiteY48" fmla="*/ 5303981 h 6858002"/>
              <a:gd name="connsiteX49" fmla="*/ 6797742 w 6873046"/>
              <a:gd name="connsiteY49" fmla="*/ 5456914 h 6858002"/>
              <a:gd name="connsiteX50" fmla="*/ 6783790 w 6873046"/>
              <a:gd name="connsiteY50" fmla="*/ 5612591 h 6858002"/>
              <a:gd name="connsiteX51" fmla="*/ 6768494 w 6873046"/>
              <a:gd name="connsiteY51" fmla="*/ 5768953 h 6858002"/>
              <a:gd name="connsiteX52" fmla="*/ 6752358 w 6873046"/>
              <a:gd name="connsiteY52" fmla="*/ 5923258 h 6858002"/>
              <a:gd name="connsiteX53" fmla="*/ 6733532 w 6873046"/>
              <a:gd name="connsiteY53" fmla="*/ 6079621 h 6858002"/>
              <a:gd name="connsiteX54" fmla="*/ 6713361 w 6873046"/>
              <a:gd name="connsiteY54" fmla="*/ 6235297 h 6858002"/>
              <a:gd name="connsiteX55" fmla="*/ 6693358 w 6873046"/>
              <a:gd name="connsiteY55" fmla="*/ 6391660 h 6858002"/>
              <a:gd name="connsiteX56" fmla="*/ 6669994 w 6873046"/>
              <a:gd name="connsiteY56" fmla="*/ 6547336 h 6858002"/>
              <a:gd name="connsiteX57" fmla="*/ 6646125 w 6873046"/>
              <a:gd name="connsiteY57" fmla="*/ 670232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873046" h="6858002">
                <a:moveTo>
                  <a:pt x="6621081" y="6858002"/>
                </a:moveTo>
                <a:lnTo>
                  <a:pt x="4347889" y="6858002"/>
                </a:lnTo>
                <a:lnTo>
                  <a:pt x="2008047" y="6858002"/>
                </a:lnTo>
                <a:lnTo>
                  <a:pt x="784557" y="6858002"/>
                </a:lnTo>
                <a:lnTo>
                  <a:pt x="784557" y="6858000"/>
                </a:lnTo>
                <a:lnTo>
                  <a:pt x="0" y="6858000"/>
                </a:lnTo>
                <a:lnTo>
                  <a:pt x="0" y="0"/>
                </a:lnTo>
                <a:lnTo>
                  <a:pt x="784557" y="0"/>
                </a:lnTo>
                <a:lnTo>
                  <a:pt x="3070301" y="0"/>
                </a:lnTo>
                <a:lnTo>
                  <a:pt x="4347889" y="0"/>
                </a:lnTo>
                <a:lnTo>
                  <a:pt x="4347889" y="3"/>
                </a:lnTo>
                <a:lnTo>
                  <a:pt x="6626656" y="3"/>
                </a:lnTo>
                <a:lnTo>
                  <a:pt x="6626656" y="4"/>
                </a:lnTo>
                <a:lnTo>
                  <a:pt x="6619903" y="4"/>
                </a:lnTo>
                <a:lnTo>
                  <a:pt x="6625786" y="40466"/>
                </a:lnTo>
                <a:lnTo>
                  <a:pt x="6643100" y="159110"/>
                </a:lnTo>
                <a:lnTo>
                  <a:pt x="6655202" y="245521"/>
                </a:lnTo>
                <a:lnTo>
                  <a:pt x="6667977" y="348391"/>
                </a:lnTo>
                <a:lnTo>
                  <a:pt x="6683273" y="470463"/>
                </a:lnTo>
                <a:lnTo>
                  <a:pt x="6699410" y="605566"/>
                </a:lnTo>
                <a:lnTo>
                  <a:pt x="6716387" y="757813"/>
                </a:lnTo>
                <a:lnTo>
                  <a:pt x="6734372" y="923777"/>
                </a:lnTo>
                <a:lnTo>
                  <a:pt x="6752358" y="1104142"/>
                </a:lnTo>
                <a:lnTo>
                  <a:pt x="6770679" y="1296166"/>
                </a:lnTo>
                <a:lnTo>
                  <a:pt x="6787656" y="1503278"/>
                </a:lnTo>
                <a:lnTo>
                  <a:pt x="6803961" y="1719991"/>
                </a:lnTo>
                <a:lnTo>
                  <a:pt x="6818753" y="1949048"/>
                </a:lnTo>
                <a:lnTo>
                  <a:pt x="6832872" y="2187706"/>
                </a:lnTo>
                <a:lnTo>
                  <a:pt x="6846152" y="2436652"/>
                </a:lnTo>
                <a:lnTo>
                  <a:pt x="6850858" y="2564211"/>
                </a:lnTo>
                <a:lnTo>
                  <a:pt x="6856069" y="2694512"/>
                </a:lnTo>
                <a:lnTo>
                  <a:pt x="6860943" y="2826871"/>
                </a:lnTo>
                <a:lnTo>
                  <a:pt x="6864137" y="2959917"/>
                </a:lnTo>
                <a:lnTo>
                  <a:pt x="6866995" y="3095705"/>
                </a:lnTo>
                <a:lnTo>
                  <a:pt x="6870020" y="3232865"/>
                </a:lnTo>
                <a:lnTo>
                  <a:pt x="6872037" y="3372768"/>
                </a:lnTo>
                <a:lnTo>
                  <a:pt x="6872037" y="3514043"/>
                </a:lnTo>
                <a:lnTo>
                  <a:pt x="6873046" y="3656689"/>
                </a:lnTo>
                <a:lnTo>
                  <a:pt x="6872037" y="3800707"/>
                </a:lnTo>
                <a:lnTo>
                  <a:pt x="6870020" y="3946783"/>
                </a:lnTo>
                <a:lnTo>
                  <a:pt x="6868171" y="4092858"/>
                </a:lnTo>
                <a:lnTo>
                  <a:pt x="6864137" y="4240991"/>
                </a:lnTo>
                <a:lnTo>
                  <a:pt x="6859935" y="4390495"/>
                </a:lnTo>
                <a:lnTo>
                  <a:pt x="6855060" y="4540000"/>
                </a:lnTo>
                <a:lnTo>
                  <a:pt x="6848169" y="4690876"/>
                </a:lnTo>
                <a:lnTo>
                  <a:pt x="6839932" y="4843123"/>
                </a:lnTo>
                <a:lnTo>
                  <a:pt x="6832032" y="4996057"/>
                </a:lnTo>
                <a:lnTo>
                  <a:pt x="6821947" y="5148990"/>
                </a:lnTo>
                <a:lnTo>
                  <a:pt x="6809844" y="5303981"/>
                </a:lnTo>
                <a:lnTo>
                  <a:pt x="6797742" y="5456914"/>
                </a:lnTo>
                <a:lnTo>
                  <a:pt x="6783790" y="5612591"/>
                </a:lnTo>
                <a:lnTo>
                  <a:pt x="6768494" y="5768953"/>
                </a:lnTo>
                <a:lnTo>
                  <a:pt x="6752358" y="5923258"/>
                </a:lnTo>
                <a:lnTo>
                  <a:pt x="6733532" y="6079621"/>
                </a:lnTo>
                <a:lnTo>
                  <a:pt x="6713361" y="6235297"/>
                </a:lnTo>
                <a:lnTo>
                  <a:pt x="6693358" y="6391660"/>
                </a:lnTo>
                <a:lnTo>
                  <a:pt x="6669994" y="6547336"/>
                </a:lnTo>
                <a:lnTo>
                  <a:pt x="6646125" y="6702327"/>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dir="10800000" algn="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96;p18"/>
          <p:cNvSpPr txBox="1">
            <a:spLocks noGrp="1"/>
          </p:cNvSpPr>
          <p:nvPr>
            <p:ph type="title"/>
          </p:nvPr>
        </p:nvSpPr>
        <p:spPr>
          <a:xfrm>
            <a:off x="496584" y="746637"/>
            <a:ext cx="4176066" cy="3596763"/>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4100" dirty="0">
                <a:solidFill>
                  <a:schemeClr val="bg2">
                    <a:lumMod val="60000"/>
                    <a:lumOff val="40000"/>
                  </a:schemeClr>
                </a:solidFill>
                <a:latin typeface="Vermin Vibes 1989" panose="00000400000000000000" pitchFamily="2" charset="0"/>
              </a:rPr>
              <a:t>USPS</a:t>
            </a:r>
          </a:p>
        </p:txBody>
      </p:sp>
      <p:sp>
        <p:nvSpPr>
          <p:cNvPr id="97" name="Google Shape;97;p18"/>
          <p:cNvSpPr txBox="1">
            <a:spLocks noGrp="1"/>
          </p:cNvSpPr>
          <p:nvPr>
            <p:ph type="body" idx="1"/>
          </p:nvPr>
        </p:nvSpPr>
        <p:spPr>
          <a:xfrm>
            <a:off x="5396086" y="746637"/>
            <a:ext cx="3265313" cy="3596763"/>
          </a:xfrm>
          <a:prstGeom prst="rect">
            <a:avLst/>
          </a:prstGeom>
        </p:spPr>
        <p:txBody>
          <a:bodyPr spcFirstLastPara="1" vert="horz" lIns="91440" tIns="45720" rIns="91440" bIns="45720" rtlCol="0" anchor="ctr" anchorCtr="0">
            <a:normAutofit fontScale="92500" lnSpcReduction="20000"/>
          </a:bodyPr>
          <a:lstStyle/>
          <a:p>
            <a:pPr marL="457200" lvl="0" indent="-342900" defTabSz="457200">
              <a:spcBef>
                <a:spcPct val="20000"/>
              </a:spcBef>
              <a:spcAft>
                <a:spcPts val="600"/>
              </a:spcAft>
              <a:buSzPct val="100000"/>
              <a:buFont typeface="Arial"/>
              <a:buChar char="•"/>
            </a:pPr>
            <a:r>
              <a:rPr lang="en-US" sz="1400" dirty="0">
                <a:latin typeface="Fussion" pitchFamily="2" charset="0"/>
                <a:sym typeface="Times New Roman"/>
              </a:rPr>
              <a:t>Steal Enemies Weapons to Fight Back With</a:t>
            </a:r>
          </a:p>
          <a:p>
            <a:pPr marL="914400" lvl="1" indent="-317500" defTabSz="457200">
              <a:spcBef>
                <a:spcPct val="20000"/>
              </a:spcBef>
              <a:spcAft>
                <a:spcPts val="600"/>
              </a:spcAft>
              <a:buSzPct val="100000"/>
              <a:buFont typeface="Arial"/>
              <a:buChar char="•"/>
            </a:pPr>
            <a:r>
              <a:rPr lang="en-US" sz="1400" dirty="0">
                <a:latin typeface="Fussion" pitchFamily="2" charset="0"/>
                <a:sym typeface="Times New Roman"/>
              </a:rPr>
              <a:t>More Powerful Enemies = More Powerful Weapons</a:t>
            </a:r>
          </a:p>
          <a:p>
            <a:pPr marL="0" lvl="0" indent="0" defTabSz="457200">
              <a:spcBef>
                <a:spcPct val="20000"/>
              </a:spcBef>
              <a:spcAft>
                <a:spcPts val="600"/>
              </a:spcAft>
              <a:buSzPct val="100000"/>
              <a:buFont typeface="Arial"/>
              <a:buChar char="•"/>
            </a:pPr>
            <a:endParaRPr lang="en-US" sz="1400" dirty="0">
              <a:latin typeface="Fussion" pitchFamily="2" charset="0"/>
              <a:sym typeface="Times New Roman"/>
            </a:endParaRPr>
          </a:p>
          <a:p>
            <a:pPr marL="457200" lvl="0" indent="-317500" defTabSz="457200">
              <a:spcBef>
                <a:spcPct val="20000"/>
              </a:spcBef>
              <a:spcAft>
                <a:spcPts val="600"/>
              </a:spcAft>
              <a:buSzPct val="100000"/>
              <a:buFont typeface="Arial"/>
              <a:buChar char="•"/>
            </a:pPr>
            <a:r>
              <a:rPr lang="en-US" sz="1400" dirty="0">
                <a:latin typeface="Fussion" pitchFamily="2" charset="0"/>
                <a:sym typeface="Times New Roman"/>
              </a:rPr>
              <a:t>Eye pleasing 16-bit graphics alongside a Sega Genesis </a:t>
            </a:r>
            <a:r>
              <a:rPr lang="en-US" sz="1400" dirty="0" err="1">
                <a:latin typeface="Fussion" pitchFamily="2" charset="0"/>
                <a:sym typeface="Times New Roman"/>
              </a:rPr>
              <a:t>soundfont</a:t>
            </a:r>
            <a:r>
              <a:rPr lang="en-US" sz="1400" dirty="0">
                <a:latin typeface="Fussion" pitchFamily="2" charset="0"/>
                <a:sym typeface="Times New Roman"/>
              </a:rPr>
              <a:t>.</a:t>
            </a:r>
          </a:p>
          <a:p>
            <a:pPr marL="0" lvl="0" indent="0" defTabSz="457200">
              <a:spcBef>
                <a:spcPct val="20000"/>
              </a:spcBef>
              <a:spcAft>
                <a:spcPts val="600"/>
              </a:spcAft>
              <a:buSzPct val="100000"/>
              <a:buFont typeface="Arial"/>
              <a:buChar char="•"/>
            </a:pPr>
            <a:endParaRPr lang="en-US" sz="1400" dirty="0">
              <a:latin typeface="Fussion" pitchFamily="2" charset="0"/>
              <a:sym typeface="Times New Roman"/>
            </a:endParaRPr>
          </a:p>
          <a:p>
            <a:pPr marL="457200" lvl="0" indent="-317500" defTabSz="457200">
              <a:spcBef>
                <a:spcPct val="20000"/>
              </a:spcBef>
              <a:spcAft>
                <a:spcPts val="600"/>
              </a:spcAft>
              <a:buSzPct val="100000"/>
              <a:buFont typeface="Arial"/>
              <a:buChar char="•"/>
            </a:pPr>
            <a:r>
              <a:rPr lang="en-US" sz="1400" dirty="0">
                <a:latin typeface="Fussion" pitchFamily="2" charset="0"/>
                <a:sym typeface="Times New Roman"/>
              </a:rPr>
              <a:t>Multiple genres in one mixed with mecha, roguelike, bullet hell, and 2D</a:t>
            </a:r>
          </a:p>
          <a:p>
            <a:pPr marL="0" lvl="0" indent="0" defTabSz="457200">
              <a:spcBef>
                <a:spcPct val="20000"/>
              </a:spcBef>
              <a:spcAft>
                <a:spcPts val="600"/>
              </a:spcAft>
              <a:buSzPct val="100000"/>
              <a:buFont typeface="Arial"/>
              <a:buChar char="•"/>
            </a:pPr>
            <a:endParaRPr lang="en-US" sz="1400" dirty="0">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9" name="Rectangle 108">
            <a:extLst>
              <a:ext uri="{FF2B5EF4-FFF2-40B4-BE49-F238E27FC236}">
                <a16:creationId xmlns:a16="http://schemas.microsoft.com/office/drawing/2014/main" id="{0EF8982E-02F0-4D24-85CB-98DEBCC32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2" name="Google Shape;102;p19"/>
          <p:cNvSpPr txBox="1">
            <a:spLocks noGrp="1"/>
          </p:cNvSpPr>
          <p:nvPr>
            <p:ph type="title"/>
          </p:nvPr>
        </p:nvSpPr>
        <p:spPr>
          <a:xfrm>
            <a:off x="482394" y="457200"/>
            <a:ext cx="2732755" cy="1428750"/>
          </a:xfrm>
          <a:prstGeom prst="rect">
            <a:avLst/>
          </a:prstGeom>
        </p:spPr>
        <p:txBody>
          <a:bodyPr spcFirstLastPara="1" vert="horz" lIns="91440" tIns="45720" rIns="91440" bIns="45720" rtlCol="0" anchor="ctr" anchorCtr="0">
            <a:normAutofit/>
          </a:bodyPr>
          <a:lstStyle/>
          <a:p>
            <a:pPr marL="0" lvl="0" indent="0" algn="ctr" defTabSz="457200">
              <a:spcBef>
                <a:spcPct val="0"/>
              </a:spcBef>
              <a:spcAft>
                <a:spcPts val="0"/>
              </a:spcAft>
            </a:pPr>
            <a:r>
              <a:rPr lang="en-US" sz="2100" dirty="0">
                <a:solidFill>
                  <a:schemeClr val="bg2">
                    <a:lumMod val="60000"/>
                    <a:lumOff val="40000"/>
                  </a:schemeClr>
                </a:solidFill>
                <a:latin typeface="Vermin Vibes 1989" panose="00000400000000000000" pitchFamily="2" charset="0"/>
              </a:rPr>
              <a:t>Target Audience</a:t>
            </a:r>
          </a:p>
        </p:txBody>
      </p:sp>
      <p:sp>
        <p:nvSpPr>
          <p:cNvPr id="103" name="Google Shape;103;p19"/>
          <p:cNvSpPr txBox="1">
            <a:spLocks noGrp="1"/>
          </p:cNvSpPr>
          <p:nvPr>
            <p:ph type="body" idx="1"/>
          </p:nvPr>
        </p:nvSpPr>
        <p:spPr>
          <a:xfrm>
            <a:off x="482394" y="2000249"/>
            <a:ext cx="2732755" cy="2412207"/>
          </a:xfrm>
          <a:prstGeom prst="rect">
            <a:avLst/>
          </a:prstGeom>
        </p:spPr>
        <p:txBody>
          <a:bodyPr spcFirstLastPara="1" vert="horz" lIns="91440" tIns="45720" rIns="91440" bIns="45720" rtlCol="0" anchor="t" anchorCtr="0">
            <a:normAutofit/>
          </a:bodyPr>
          <a:lstStyle/>
          <a:p>
            <a:pPr marL="457200" lvl="0" indent="-342900" defTabSz="457200">
              <a:spcBef>
                <a:spcPct val="20000"/>
              </a:spcBef>
              <a:spcAft>
                <a:spcPts val="600"/>
              </a:spcAft>
              <a:buSzPct val="100000"/>
              <a:buFont typeface="Arial"/>
              <a:buChar char="•"/>
            </a:pPr>
            <a:r>
              <a:rPr lang="en-US" sz="1400" dirty="0">
                <a:gradFill flip="none" rotWithShape="1">
                  <a:gsLst>
                    <a:gs pos="0">
                      <a:sysClr val="window" lastClr="FFFFFF"/>
                    </a:gs>
                    <a:gs pos="100000">
                      <a:sysClr val="window" lastClr="FFFFFF">
                        <a:lumMod val="75000"/>
                      </a:sysClr>
                    </a:gs>
                  </a:gsLst>
                  <a:lin ang="5580000" scaled="0"/>
                  <a:tileRect/>
                </a:gradFill>
                <a:latin typeface="Fussion" pitchFamily="2" charset="0"/>
              </a:rPr>
              <a:t>People who like bullet hell roguelike games</a:t>
            </a:r>
          </a:p>
          <a:p>
            <a:pPr marL="457200" lvl="0" indent="-342900" defTabSz="457200">
              <a:spcBef>
                <a:spcPct val="20000"/>
              </a:spcBef>
              <a:spcAft>
                <a:spcPts val="600"/>
              </a:spcAft>
              <a:buSzPct val="100000"/>
              <a:buFont typeface="Arial"/>
              <a:buChar char="•"/>
            </a:pPr>
            <a:r>
              <a:rPr lang="en-US" sz="1400" dirty="0">
                <a:gradFill flip="none" rotWithShape="1">
                  <a:gsLst>
                    <a:gs pos="0">
                      <a:sysClr val="window" lastClr="FFFFFF"/>
                    </a:gs>
                    <a:gs pos="100000">
                      <a:sysClr val="window" lastClr="FFFFFF">
                        <a:lumMod val="75000"/>
                      </a:sysClr>
                    </a:gs>
                  </a:gsLst>
                  <a:lin ang="5580000" scaled="0"/>
                  <a:tileRect/>
                </a:gradFill>
                <a:latin typeface="Fussion" pitchFamily="2" charset="0"/>
              </a:rPr>
              <a:t>People fan of the Mecha genre in video games or anime</a:t>
            </a:r>
          </a:p>
          <a:p>
            <a:pPr marL="0" lvl="0" indent="0" defTabSz="457200">
              <a:spcBef>
                <a:spcPct val="20000"/>
              </a:spcBef>
              <a:spcAft>
                <a:spcPts val="600"/>
              </a:spcAft>
              <a:buSzPct val="100000"/>
              <a:buFont typeface="Arial"/>
              <a:buChar char="•"/>
            </a:pPr>
            <a:endParaRPr lang="en-US" sz="1400" dirty="0">
              <a:gradFill flip="none" rotWithShape="1">
                <a:gsLst>
                  <a:gs pos="0">
                    <a:sysClr val="window" lastClr="FFFFFF"/>
                  </a:gs>
                  <a:gs pos="100000">
                    <a:sysClr val="window" lastClr="FFFFFF">
                      <a:lumMod val="75000"/>
                    </a:sysClr>
                  </a:gs>
                </a:gsLst>
                <a:lin ang="5580000" scaled="0"/>
                <a:tileRect/>
              </a:gradFill>
            </a:endParaRPr>
          </a:p>
          <a:p>
            <a:pPr marL="0" lvl="0" indent="0" defTabSz="457200">
              <a:spcBef>
                <a:spcPct val="20000"/>
              </a:spcBef>
              <a:spcAft>
                <a:spcPts val="600"/>
              </a:spcAft>
              <a:buSzPct val="100000"/>
              <a:buFont typeface="Arial"/>
              <a:buChar char="•"/>
            </a:pPr>
            <a:endParaRPr lang="en-US" sz="1400" dirty="0">
              <a:gradFill flip="none" rotWithShape="1">
                <a:gsLst>
                  <a:gs pos="0">
                    <a:sysClr val="window" lastClr="FFFFFF"/>
                  </a:gs>
                  <a:gs pos="100000">
                    <a:sysClr val="window" lastClr="FFFFFF">
                      <a:lumMod val="75000"/>
                    </a:sysClr>
                  </a:gs>
                </a:gsLst>
                <a:lin ang="5580000" scaled="0"/>
                <a:tileRect/>
              </a:gradFill>
            </a:endParaRPr>
          </a:p>
          <a:p>
            <a:pPr marL="0" lvl="0" indent="0" defTabSz="457200">
              <a:spcBef>
                <a:spcPct val="20000"/>
              </a:spcBef>
              <a:spcAft>
                <a:spcPts val="600"/>
              </a:spcAft>
              <a:buSzPct val="100000"/>
              <a:buFont typeface="Arial"/>
              <a:buChar char="•"/>
            </a:pPr>
            <a:endParaRPr lang="en-US" sz="1400" dirty="0">
              <a:gradFill flip="none" rotWithShape="1">
                <a:gsLst>
                  <a:gs pos="0">
                    <a:sysClr val="window" lastClr="FFFFFF"/>
                  </a:gs>
                  <a:gs pos="100000">
                    <a:sysClr val="window" lastClr="FFFFFF">
                      <a:lumMod val="75000"/>
                    </a:sysClr>
                  </a:gs>
                </a:gsLst>
                <a:lin ang="5580000" scaled="0"/>
                <a:tileRect/>
              </a:gradFill>
            </a:endParaRPr>
          </a:p>
        </p:txBody>
      </p:sp>
      <p:sp>
        <p:nvSpPr>
          <p:cNvPr id="111" name="Rounded Rectangle 7">
            <a:extLst>
              <a:ext uri="{FF2B5EF4-FFF2-40B4-BE49-F238E27FC236}">
                <a16:creationId xmlns:a16="http://schemas.microsoft.com/office/drawing/2014/main" id="{2CB72970-2D5B-4516-9F76-B1220A77B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3245" y="465540"/>
            <a:ext cx="5197085" cy="3954099"/>
          </a:xfrm>
          <a:prstGeom prst="roundRect">
            <a:avLst>
              <a:gd name="adj" fmla="val 3812"/>
            </a:avLst>
          </a:prstGeom>
          <a:solidFill>
            <a:schemeClr val="bg1"/>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4" name="Google Shape;104;p19"/>
          <p:cNvPicPr preferRelativeResize="0"/>
          <p:nvPr/>
        </p:nvPicPr>
        <p:blipFill>
          <a:blip r:embed="rId3"/>
          <a:stretch>
            <a:fillRect/>
          </a:stretch>
        </p:blipFill>
        <p:spPr>
          <a:xfrm>
            <a:off x="3951471" y="836450"/>
            <a:ext cx="4240632" cy="3212279"/>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8384-D73F-9A48-D145-E08814AAA720}"/>
              </a:ext>
            </a:extLst>
          </p:cNvPr>
          <p:cNvSpPr>
            <a:spLocks noGrp="1"/>
          </p:cNvSpPr>
          <p:nvPr>
            <p:ph type="title"/>
          </p:nvPr>
        </p:nvSpPr>
        <p:spPr/>
        <p:txBody>
          <a:bodyPr/>
          <a:lstStyle/>
          <a:p>
            <a:r>
              <a:rPr lang="en-US">
                <a:latin typeface="Vermin Vibes 1989" panose="00000400000000000000" pitchFamily="2" charset="0"/>
              </a:rPr>
              <a:t>Aesthetics</a:t>
            </a:r>
            <a:endParaRPr lang="en-US" dirty="0">
              <a:latin typeface="Vermin Vibes 1989" panose="00000400000000000000" pitchFamily="2" charset="0"/>
            </a:endParaRPr>
          </a:p>
        </p:txBody>
      </p:sp>
      <p:pic>
        <p:nvPicPr>
          <p:cNvPr id="1026" name="Picture 2">
            <a:extLst>
              <a:ext uri="{FF2B5EF4-FFF2-40B4-BE49-F238E27FC236}">
                <a16:creationId xmlns:a16="http://schemas.microsoft.com/office/drawing/2014/main" id="{C7F84527-D27F-6FE7-790B-6293057A2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805" y="333271"/>
            <a:ext cx="6331302" cy="447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179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bg2">
                    <a:lumMod val="60000"/>
                    <a:lumOff val="40000"/>
                  </a:schemeClr>
                </a:solidFill>
                <a:latin typeface="Vermin Vibes 1989" panose="00000400000000000000" pitchFamily="2" charset="0"/>
              </a:rPr>
              <a:t>Marketing</a:t>
            </a:r>
            <a:endParaRPr dirty="0">
              <a:solidFill>
                <a:schemeClr val="bg2">
                  <a:lumMod val="60000"/>
                  <a:lumOff val="40000"/>
                </a:schemeClr>
              </a:solidFill>
              <a:latin typeface="Vermin Vibes 1989" panose="00000400000000000000" pitchFamily="2" charset="0"/>
            </a:endParaRPr>
          </a:p>
        </p:txBody>
      </p:sp>
      <p:sp>
        <p:nvSpPr>
          <p:cNvPr id="110" name="Google Shape;110;p20"/>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latin typeface="Fussion" pitchFamily="2" charset="0"/>
              </a:rPr>
              <a:t>99 games under tags of bullet hell and mechs</a:t>
            </a:r>
            <a:endParaRPr dirty="0">
              <a:latin typeface="Fussion" pitchFamily="2" charset="0"/>
            </a:endParaRPr>
          </a:p>
          <a:p>
            <a:pPr marL="457200" lvl="0" indent="-342900" algn="l" rtl="0">
              <a:spcBef>
                <a:spcPts val="0"/>
              </a:spcBef>
              <a:spcAft>
                <a:spcPts val="0"/>
              </a:spcAft>
              <a:buSzPts val="1800"/>
              <a:buChar char="●"/>
            </a:pPr>
            <a:r>
              <a:rPr lang="en" dirty="0">
                <a:latin typeface="Fussion" pitchFamily="2" charset="0"/>
              </a:rPr>
              <a:t>9 games under tags of 2D, roguelike, bullet hell, and mechs</a:t>
            </a:r>
            <a:endParaRPr dirty="0">
              <a:latin typeface="Fussion" pitchFamily="2" charset="0"/>
            </a:endParaRPr>
          </a:p>
          <a:p>
            <a:pPr marL="457200" lvl="0" indent="-342900" algn="l" rtl="0">
              <a:spcBef>
                <a:spcPts val="0"/>
              </a:spcBef>
              <a:spcAft>
                <a:spcPts val="0"/>
              </a:spcAft>
              <a:buSzPts val="1800"/>
              <a:buChar char="●"/>
            </a:pPr>
            <a:r>
              <a:rPr lang="en" dirty="0">
                <a:latin typeface="Fussion" pitchFamily="2" charset="0"/>
              </a:rPr>
              <a:t>Attracting roguelike players who like mechs</a:t>
            </a:r>
            <a:endParaRPr dirty="0">
              <a:latin typeface="Fussion" pitchFamily="2" charset="0"/>
            </a:endParaRPr>
          </a:p>
        </p:txBody>
      </p:sp>
      <p:pic>
        <p:nvPicPr>
          <p:cNvPr id="111" name="Google Shape;111;p20"/>
          <p:cNvPicPr preferRelativeResize="0"/>
          <p:nvPr/>
        </p:nvPicPr>
        <p:blipFill>
          <a:blip r:embed="rId3">
            <a:alphaModFix/>
          </a:blip>
          <a:stretch>
            <a:fillRect/>
          </a:stretch>
        </p:blipFill>
        <p:spPr>
          <a:xfrm>
            <a:off x="244302" y="2201350"/>
            <a:ext cx="4327697" cy="2844301"/>
          </a:xfrm>
          <a:prstGeom prst="rect">
            <a:avLst/>
          </a:prstGeom>
          <a:noFill/>
          <a:ln>
            <a:noFill/>
          </a:ln>
        </p:spPr>
      </p:pic>
      <p:pic>
        <p:nvPicPr>
          <p:cNvPr id="112" name="Google Shape;112;p20"/>
          <p:cNvPicPr preferRelativeResize="0"/>
          <p:nvPr/>
        </p:nvPicPr>
        <p:blipFill>
          <a:blip r:embed="rId4">
            <a:alphaModFix/>
          </a:blip>
          <a:stretch>
            <a:fillRect/>
          </a:stretch>
        </p:blipFill>
        <p:spPr>
          <a:xfrm>
            <a:off x="4572000" y="2201350"/>
            <a:ext cx="4370521" cy="2844301"/>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TM03457485[[fn=Mesh]]</Template>
  <TotalTime>15</TotalTime>
  <Words>166</Words>
  <Application>Microsoft Office PowerPoint</Application>
  <PresentationFormat>On-screen Show (16:9)</PresentationFormat>
  <Paragraphs>26</Paragraphs>
  <Slides>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Vermin Vibes 1989</vt:lpstr>
      <vt:lpstr>Average</vt:lpstr>
      <vt:lpstr>Arial</vt:lpstr>
      <vt:lpstr>Fussion</vt:lpstr>
      <vt:lpstr>Century Gothic</vt:lpstr>
      <vt:lpstr>Mesh</vt:lpstr>
      <vt:lpstr>Mecha Mayhem</vt:lpstr>
      <vt:lpstr>Elevator Pitch</vt:lpstr>
      <vt:lpstr>Gameplay</vt:lpstr>
      <vt:lpstr>Gameplay Loop</vt:lpstr>
      <vt:lpstr>PowerPoint Presentation</vt:lpstr>
      <vt:lpstr>USPS</vt:lpstr>
      <vt:lpstr>Target Audience</vt:lpstr>
      <vt:lpstr>Aesthetics</vt:lpstr>
      <vt:lpstr>Marketing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 Mayhem</dc:title>
  <dc:creator>Laney Mason</dc:creator>
  <cp:lastModifiedBy>Laney Mason</cp:lastModifiedBy>
  <cp:revision>4</cp:revision>
  <dcterms:modified xsi:type="dcterms:W3CDTF">2023-11-09T00:54:50Z</dcterms:modified>
</cp:coreProperties>
</file>